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22" r:id="rId2"/>
    <p:sldId id="256" r:id="rId3"/>
    <p:sldId id="990" r:id="rId4"/>
    <p:sldId id="991" r:id="rId5"/>
    <p:sldId id="992" r:id="rId6"/>
    <p:sldId id="993" r:id="rId7"/>
    <p:sldId id="994" r:id="rId8"/>
    <p:sldId id="995" r:id="rId9"/>
    <p:sldId id="996" r:id="rId10"/>
    <p:sldId id="998" r:id="rId11"/>
    <p:sldId id="1002" r:id="rId12"/>
    <p:sldId id="273" r:id="rId13"/>
    <p:sldId id="274" r:id="rId14"/>
    <p:sldId id="278" r:id="rId15"/>
    <p:sldId id="1001" r:id="rId16"/>
    <p:sldId id="290" r:id="rId17"/>
    <p:sldId id="1007" r:id="rId18"/>
    <p:sldId id="1008" r:id="rId19"/>
    <p:sldId id="1009" r:id="rId20"/>
    <p:sldId id="1010" r:id="rId21"/>
    <p:sldId id="1011" r:id="rId22"/>
    <p:sldId id="1012" r:id="rId23"/>
    <p:sldId id="1013" r:id="rId24"/>
    <p:sldId id="1014" r:id="rId25"/>
    <p:sldId id="1015" r:id="rId26"/>
    <p:sldId id="1016" r:id="rId27"/>
    <p:sldId id="1017" r:id="rId28"/>
    <p:sldId id="1018" r:id="rId29"/>
    <p:sldId id="1019" r:id="rId30"/>
    <p:sldId id="1020" r:id="rId31"/>
  </p:sldIdLst>
  <p:sldSz cx="12190413" cy="6859588"/>
  <p:notesSz cx="6858000" cy="9144000"/>
  <p:embeddedFontLst>
    <p:embeddedFont>
      <p:font typeface="굴림체" panose="020B0609000101010101" pitchFamily="49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msy10" panose="020B0604020202020204" charset="0"/>
      <p:regular r:id="rId43"/>
    </p:embeddedFont>
    <p:embeddedFont>
      <p:font typeface="Noto Sans" panose="020B0502040504020204" pitchFamily="34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74383" autoAdjust="0"/>
  </p:normalViewPr>
  <p:slideViewPr>
    <p:cSldViewPr>
      <p:cViewPr varScale="1">
        <p:scale>
          <a:sx n="81" d="100"/>
          <a:sy n="81" d="100"/>
        </p:scale>
        <p:origin x="1362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21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35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74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55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2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34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0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7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38230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WEEK-8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REINFORCEMENT 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03666DA-4D2D-E3D7-01C0-FB00646CDCF4}"/>
              </a:ext>
            </a:extLst>
          </p:cNvPr>
          <p:cNvSpPr txBox="1"/>
          <p:nvPr/>
        </p:nvSpPr>
        <p:spPr>
          <a:xfrm>
            <a:off x="380417" y="1989634"/>
            <a:ext cx="11547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Çevrenin</a:t>
            </a:r>
            <a:r>
              <a:rPr lang="en-US" sz="3200" b="1" dirty="0"/>
              <a:t> </a:t>
            </a:r>
            <a:r>
              <a:rPr lang="en-US" sz="3200" b="1" dirty="0" err="1"/>
              <a:t>durumuyla</a:t>
            </a:r>
            <a:r>
              <a:rPr lang="en-US" sz="3200" b="1" dirty="0"/>
              <a:t> </a:t>
            </a:r>
            <a:r>
              <a:rPr lang="en-US" sz="3200" b="1" dirty="0" err="1"/>
              <a:t>ilgili</a:t>
            </a:r>
            <a:r>
              <a:rPr lang="en-US" sz="3200" b="1" dirty="0"/>
              <a:t> </a:t>
            </a:r>
            <a:r>
              <a:rPr lang="en-US" sz="3200" b="1" dirty="0" err="1"/>
              <a:t>uzun</a:t>
            </a:r>
            <a:r>
              <a:rPr lang="en-US" sz="3200" b="1" dirty="0"/>
              <a:t> </a:t>
            </a:r>
            <a:r>
              <a:rPr lang="en-US" sz="3200" b="1" dirty="0" err="1"/>
              <a:t>vadeli</a:t>
            </a:r>
            <a:r>
              <a:rPr lang="en-US" sz="3200" b="1" dirty="0"/>
              <a:t> </a:t>
            </a:r>
            <a:r>
              <a:rPr lang="en-US" sz="3200" b="1" dirty="0" err="1"/>
              <a:t>bir</a:t>
            </a:r>
            <a:r>
              <a:rPr lang="en-US" sz="3200" b="1" dirty="0"/>
              <a:t> </a:t>
            </a:r>
            <a:r>
              <a:rPr lang="en-US" sz="3200" b="1" dirty="0" err="1"/>
              <a:t>hedefe</a:t>
            </a:r>
            <a:r>
              <a:rPr lang="en-US" sz="3200" b="1" dirty="0"/>
              <a:t> </a:t>
            </a:r>
            <a:r>
              <a:rPr lang="en-US" sz="3200" b="1" dirty="0" err="1"/>
              <a:t>ulaşmak</a:t>
            </a:r>
            <a:r>
              <a:rPr lang="en-US" sz="3200" b="1" dirty="0"/>
              <a:t> </a:t>
            </a:r>
            <a:r>
              <a:rPr lang="en-US" sz="3200" b="1" dirty="0" err="1"/>
              <a:t>için</a:t>
            </a:r>
            <a:r>
              <a:rPr lang="en-US" sz="3200" b="1" dirty="0"/>
              <a:t> </a:t>
            </a:r>
            <a:r>
              <a:rPr lang="en-US" sz="3200" b="1" dirty="0" err="1"/>
              <a:t>çevreyle</a:t>
            </a:r>
            <a:r>
              <a:rPr lang="en-US" sz="3200" b="1" dirty="0"/>
              <a:t> </a:t>
            </a:r>
            <a:r>
              <a:rPr lang="en-US" sz="3200" b="1" dirty="0" err="1"/>
              <a:t>etkileşimden</a:t>
            </a:r>
            <a:r>
              <a:rPr lang="en-US" sz="3200" b="1" dirty="0"/>
              <a:t> </a:t>
            </a:r>
            <a:r>
              <a:rPr lang="en-US" sz="3200" b="1" dirty="0" err="1"/>
              <a:t>öğrenme</a:t>
            </a:r>
            <a:r>
              <a:rPr lang="en-US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Hedef</a:t>
            </a:r>
            <a:r>
              <a:rPr lang="en-US" sz="3200" b="1" dirty="0"/>
              <a:t>, </a:t>
            </a:r>
            <a:r>
              <a:rPr lang="en-US" sz="3200" b="1" dirty="0" err="1"/>
              <a:t>maksimize</a:t>
            </a:r>
            <a:r>
              <a:rPr lang="en-US" sz="3200" b="1" dirty="0"/>
              <a:t> </a:t>
            </a:r>
            <a:r>
              <a:rPr lang="en-US" sz="3200" b="1" dirty="0" err="1"/>
              <a:t>edilmesi</a:t>
            </a:r>
            <a:r>
              <a:rPr lang="en-US" sz="3200" b="1" dirty="0"/>
              <a:t> </a:t>
            </a:r>
            <a:r>
              <a:rPr lang="en-US" sz="3200" b="1" dirty="0" err="1"/>
              <a:t>gereken</a:t>
            </a:r>
            <a:r>
              <a:rPr lang="en-US" sz="3200" b="1" dirty="0"/>
              <a:t> </a:t>
            </a:r>
            <a:r>
              <a:rPr lang="en-US" sz="3200" b="1" dirty="0" err="1"/>
              <a:t>ödül</a:t>
            </a:r>
            <a:r>
              <a:rPr lang="en-US" sz="3200" b="1" dirty="0"/>
              <a:t> </a:t>
            </a:r>
            <a:r>
              <a:rPr lang="en-US" sz="3200" b="1" dirty="0" err="1"/>
              <a:t>sinyali</a:t>
            </a:r>
            <a:r>
              <a:rPr lang="en-US" sz="3200" b="1" dirty="0"/>
              <a:t> </a:t>
            </a:r>
            <a:r>
              <a:rPr lang="en-US" sz="3200" b="1" dirty="0" err="1"/>
              <a:t>ile</a:t>
            </a:r>
            <a:r>
              <a:rPr lang="en-US" sz="3200" b="1" dirty="0"/>
              <a:t> </a:t>
            </a:r>
            <a:r>
              <a:rPr lang="en-US" sz="3200" b="1" dirty="0" err="1"/>
              <a:t>tanımlanır</a:t>
            </a:r>
            <a:r>
              <a:rPr lang="en-US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Aracı</a:t>
            </a:r>
            <a:r>
              <a:rPr lang="en-US" sz="3200" b="1" dirty="0"/>
              <a:t>, </a:t>
            </a:r>
            <a:r>
              <a:rPr lang="en-US" sz="3200" b="1" dirty="0" err="1"/>
              <a:t>çevre</a:t>
            </a:r>
            <a:r>
              <a:rPr lang="en-US" sz="3200" b="1" dirty="0"/>
              <a:t> </a:t>
            </a:r>
            <a:r>
              <a:rPr lang="en-US" sz="3200" b="1" dirty="0" err="1"/>
              <a:t>durumunu</a:t>
            </a:r>
            <a:r>
              <a:rPr lang="en-US" sz="3200" b="1" dirty="0"/>
              <a:t> </a:t>
            </a:r>
            <a:r>
              <a:rPr lang="en-US" sz="3200" b="1" dirty="0" err="1"/>
              <a:t>kısmen</a:t>
            </a:r>
            <a:r>
              <a:rPr lang="en-US" sz="3200" b="1" dirty="0"/>
              <a:t>/</a:t>
            </a:r>
            <a:r>
              <a:rPr lang="en-US" sz="3200" b="1" dirty="0" err="1"/>
              <a:t>tamamen</a:t>
            </a:r>
            <a:r>
              <a:rPr lang="en-US" sz="3200" b="1" dirty="0"/>
              <a:t> </a:t>
            </a:r>
            <a:r>
              <a:rPr lang="en-US" sz="3200" b="1" dirty="0" err="1"/>
              <a:t>algılayabilmeli</a:t>
            </a:r>
            <a:r>
              <a:rPr lang="en-US" sz="3200" b="1" dirty="0"/>
              <a:t> </a:t>
            </a:r>
            <a:r>
              <a:rPr lang="en-US" sz="3200" b="1" dirty="0" err="1"/>
              <a:t>ve</a:t>
            </a:r>
            <a:r>
              <a:rPr lang="en-US" sz="3200" b="1" dirty="0"/>
              <a:t> </a:t>
            </a:r>
            <a:r>
              <a:rPr lang="en-US" sz="3200" b="1" dirty="0" err="1"/>
              <a:t>çevre</a:t>
            </a:r>
            <a:r>
              <a:rPr lang="en-US" sz="3200" b="1" dirty="0"/>
              <a:t> </a:t>
            </a:r>
            <a:r>
              <a:rPr lang="en-US" sz="3200" b="1" dirty="0" err="1"/>
              <a:t>durumunu</a:t>
            </a:r>
            <a:r>
              <a:rPr lang="en-US" sz="3200" b="1" dirty="0"/>
              <a:t> </a:t>
            </a:r>
            <a:r>
              <a:rPr lang="en-US" sz="3200" b="1" dirty="0" err="1"/>
              <a:t>etkileyecek</a:t>
            </a:r>
            <a:r>
              <a:rPr lang="en-US" sz="3200" b="1" dirty="0"/>
              <a:t> </a:t>
            </a:r>
            <a:r>
              <a:rPr lang="en-US" sz="3200" b="1" dirty="0" err="1"/>
              <a:t>eylemlerde</a:t>
            </a:r>
            <a:r>
              <a:rPr lang="en-US" sz="3200" b="1" dirty="0"/>
              <a:t> </a:t>
            </a:r>
            <a:r>
              <a:rPr lang="en-US" sz="3200" b="1" dirty="0" err="1"/>
              <a:t>bulunabilmelidir</a:t>
            </a:r>
            <a:r>
              <a:rPr lang="en-US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Durum </a:t>
            </a:r>
            <a:r>
              <a:rPr lang="en-US" sz="3200" b="1" dirty="0" err="1"/>
              <a:t>tipik</a:t>
            </a:r>
            <a:r>
              <a:rPr lang="en-US" sz="3200" b="1" dirty="0"/>
              <a:t> </a:t>
            </a:r>
            <a:r>
              <a:rPr lang="en-US" sz="3200" b="1" dirty="0" err="1"/>
              <a:t>olarak</a:t>
            </a:r>
            <a:r>
              <a:rPr lang="en-US" sz="3200" b="1" dirty="0"/>
              <a:t> </a:t>
            </a:r>
            <a:r>
              <a:rPr lang="en-US" sz="3200" b="1" dirty="0" err="1"/>
              <a:t>bir</a:t>
            </a:r>
            <a:r>
              <a:rPr lang="en-US" sz="3200" b="1" dirty="0"/>
              <a:t> </a:t>
            </a:r>
            <a:r>
              <a:rPr lang="en-US" sz="3200" b="1" dirty="0" err="1"/>
              <a:t>özellik</a:t>
            </a:r>
            <a:r>
              <a:rPr lang="en-US" sz="3200" b="1" dirty="0"/>
              <a:t> </a:t>
            </a:r>
            <a:r>
              <a:rPr lang="en-US" sz="3200" b="1" dirty="0" err="1"/>
              <a:t>vektörüyle</a:t>
            </a:r>
            <a:r>
              <a:rPr lang="en-US" sz="3200" b="1" dirty="0"/>
              <a:t> </a:t>
            </a:r>
            <a:r>
              <a:rPr lang="en-US" sz="3200" b="1" dirty="0" err="1"/>
              <a:t>tanımlanır</a:t>
            </a:r>
            <a:r>
              <a:rPr lang="en-US" sz="3200" b="1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693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40039D5-48FA-3808-7643-BBC6A3A3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02" y="1396312"/>
            <a:ext cx="9001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6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versus Exploitation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ECEE17A-CCE5-419E-0528-5F458F7AB8F5}"/>
              </a:ext>
            </a:extLst>
          </p:cNvPr>
          <p:cNvSpPr txBox="1"/>
          <p:nvPr/>
        </p:nvSpPr>
        <p:spPr>
          <a:xfrm>
            <a:off x="262558" y="1490802"/>
            <a:ext cx="11449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Takviyeli</a:t>
            </a:r>
            <a:r>
              <a:rPr lang="en-US" sz="3200" dirty="0"/>
              <a:t> </a:t>
            </a:r>
            <a:r>
              <a:rPr lang="en-US" sz="3200" dirty="0" err="1"/>
              <a:t>öğrenme</a:t>
            </a:r>
            <a:r>
              <a:rPr lang="en-US" sz="3200" dirty="0"/>
              <a:t> </a:t>
            </a:r>
            <a:r>
              <a:rPr lang="en-US" sz="3200" dirty="0" err="1"/>
              <a:t>aracısının</a:t>
            </a:r>
            <a:r>
              <a:rPr lang="en-US" sz="3200" dirty="0"/>
              <a:t> </a:t>
            </a:r>
            <a:r>
              <a:rPr lang="en-US" sz="3200" dirty="0" err="1"/>
              <a:t>çok</a:t>
            </a:r>
            <a:r>
              <a:rPr lang="en-US" sz="3200" dirty="0"/>
              <a:t> </a:t>
            </a:r>
            <a:r>
              <a:rPr lang="en-US" sz="3200" dirty="0" err="1"/>
              <a:t>fazla</a:t>
            </a:r>
            <a:r>
              <a:rPr lang="en-US" sz="3200" dirty="0"/>
              <a:t> </a:t>
            </a:r>
            <a:r>
              <a:rPr lang="en-US" sz="3200" dirty="0" err="1"/>
              <a:t>ödül</a:t>
            </a:r>
            <a:r>
              <a:rPr lang="en-US" sz="3200" dirty="0"/>
              <a:t> </a:t>
            </a:r>
            <a:r>
              <a:rPr lang="en-US" sz="3200" dirty="0" err="1"/>
              <a:t>kazanmasını</a:t>
            </a:r>
            <a:r>
              <a:rPr lang="en-US" sz="3200" dirty="0"/>
              <a:t> </a:t>
            </a:r>
            <a:r>
              <a:rPr lang="en-US" sz="3200" dirty="0" err="1"/>
              <a:t>istiyoruz</a:t>
            </a:r>
            <a:r>
              <a:rPr lang="en-U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Temsilci</a:t>
            </a:r>
            <a:r>
              <a:rPr lang="en-US" sz="3200" dirty="0"/>
              <a:t>, </a:t>
            </a:r>
            <a:r>
              <a:rPr lang="en-US" sz="3200" dirty="0" err="1"/>
              <a:t>ödül</a:t>
            </a:r>
            <a:r>
              <a:rPr lang="en-US" sz="3200" dirty="0"/>
              <a:t> </a:t>
            </a:r>
            <a:r>
              <a:rPr lang="en-US" sz="3200" dirty="0" err="1"/>
              <a:t>üretmede</a:t>
            </a:r>
            <a:r>
              <a:rPr lang="en-US" sz="3200" dirty="0"/>
              <a:t> </a:t>
            </a:r>
            <a:r>
              <a:rPr lang="en-US" sz="3200" dirty="0" err="1"/>
              <a:t>etkili</a:t>
            </a:r>
            <a:r>
              <a:rPr lang="en-US" sz="3200" dirty="0"/>
              <a:t> </a:t>
            </a:r>
            <a:r>
              <a:rPr lang="en-US" sz="3200" dirty="0" err="1"/>
              <a:t>olduğu</a:t>
            </a:r>
            <a:r>
              <a:rPr lang="en-US" sz="3200" dirty="0"/>
              <a:t> </a:t>
            </a:r>
            <a:r>
              <a:rPr lang="en-US" sz="3200" dirty="0" err="1"/>
              <a:t>tespit</a:t>
            </a:r>
            <a:r>
              <a:rPr lang="en-US" sz="3200" dirty="0"/>
              <a:t> </a:t>
            </a:r>
            <a:r>
              <a:rPr lang="en-US" sz="3200" dirty="0" err="1"/>
              <a:t>edilen</a:t>
            </a:r>
            <a:r>
              <a:rPr lang="en-US" sz="3200" dirty="0"/>
              <a:t> </a:t>
            </a:r>
            <a:r>
              <a:rPr lang="en-US" sz="3200" dirty="0" err="1"/>
              <a:t>geçmiş</a:t>
            </a:r>
            <a:r>
              <a:rPr lang="en-US" sz="3200" dirty="0"/>
              <a:t> </a:t>
            </a:r>
            <a:r>
              <a:rPr lang="en-US" sz="3200" dirty="0" err="1"/>
              <a:t>eylemleri</a:t>
            </a:r>
            <a:r>
              <a:rPr lang="en-US" sz="3200" dirty="0"/>
              <a:t> </a:t>
            </a:r>
            <a:r>
              <a:rPr lang="en-US" sz="3200" dirty="0" err="1"/>
              <a:t>tercih</a:t>
            </a:r>
            <a:r>
              <a:rPr lang="en-US" sz="3200" dirty="0"/>
              <a:t> </a:t>
            </a:r>
            <a:r>
              <a:rPr lang="en-US" sz="3200" dirty="0" err="1"/>
              <a:t>etmelidir</a:t>
            </a:r>
            <a:r>
              <a:rPr lang="en-U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Temsilci</a:t>
            </a:r>
            <a:r>
              <a:rPr lang="en-US" sz="3200" dirty="0"/>
              <a:t>, </a:t>
            </a:r>
            <a:r>
              <a:rPr lang="en-US" sz="3200" dirty="0" err="1"/>
              <a:t>ödül</a:t>
            </a:r>
            <a:r>
              <a:rPr lang="en-US" sz="3200" dirty="0"/>
              <a:t> </a:t>
            </a:r>
            <a:r>
              <a:rPr lang="en-US" sz="3200" dirty="0" err="1"/>
              <a:t>elde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 </a:t>
            </a:r>
            <a:r>
              <a:rPr lang="en-US" sz="3200" dirty="0" err="1"/>
              <a:t>için</a:t>
            </a:r>
            <a:r>
              <a:rPr lang="en-US" sz="3200" dirty="0"/>
              <a:t> </a:t>
            </a:r>
            <a:r>
              <a:rPr lang="en-US" sz="3200" dirty="0" err="1"/>
              <a:t>zaten</a:t>
            </a:r>
            <a:r>
              <a:rPr lang="en-US" sz="3200" dirty="0"/>
              <a:t> </a:t>
            </a:r>
            <a:r>
              <a:rPr lang="en-US" sz="3200" dirty="0" err="1"/>
              <a:t>bildiklerini</a:t>
            </a:r>
            <a:r>
              <a:rPr lang="en-US" sz="3200" dirty="0"/>
              <a:t> </a:t>
            </a:r>
            <a:r>
              <a:rPr lang="en-US" sz="3200" dirty="0" err="1"/>
              <a:t>kullanmalıdır</a:t>
            </a:r>
            <a:r>
              <a:rPr lang="en-U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Temsilci</a:t>
            </a:r>
            <a:r>
              <a:rPr lang="en-US" sz="3200" dirty="0"/>
              <a:t>, </a:t>
            </a:r>
            <a:r>
              <a:rPr lang="en-US" sz="3200" dirty="0" err="1"/>
              <a:t>ödül</a:t>
            </a:r>
            <a:r>
              <a:rPr lang="en-US" sz="3200" dirty="0"/>
              <a:t> </a:t>
            </a:r>
            <a:r>
              <a:rPr lang="en-US" sz="3200" dirty="0" err="1"/>
              <a:t>üreten</a:t>
            </a:r>
            <a:r>
              <a:rPr lang="en-US" sz="3200" dirty="0"/>
              <a:t> </a:t>
            </a:r>
            <a:r>
              <a:rPr lang="en-US" sz="3200" dirty="0" err="1"/>
              <a:t>eylemleri</a:t>
            </a:r>
            <a:r>
              <a:rPr lang="en-US" sz="3200" dirty="0"/>
              <a:t> </a:t>
            </a:r>
            <a:r>
              <a:rPr lang="en-US" sz="3200" dirty="0" err="1"/>
              <a:t>keşfetmek</a:t>
            </a:r>
            <a:r>
              <a:rPr lang="en-US" sz="3200" dirty="0"/>
              <a:t> </a:t>
            </a:r>
            <a:r>
              <a:rPr lang="en-US" sz="3200" dirty="0" err="1"/>
              <a:t>için</a:t>
            </a:r>
            <a:r>
              <a:rPr lang="en-US" sz="3200" dirty="0"/>
              <a:t> test </a:t>
            </a:r>
            <a:r>
              <a:rPr lang="en-US" sz="3200" dirty="0" err="1"/>
              <a:t>edilmemiş</a:t>
            </a:r>
            <a:r>
              <a:rPr lang="en-US" sz="3200" dirty="0"/>
              <a:t> </a:t>
            </a:r>
            <a:r>
              <a:rPr lang="en-US" sz="3200" dirty="0" err="1"/>
              <a:t>eylemleri</a:t>
            </a:r>
            <a:r>
              <a:rPr lang="en-US" sz="3200" dirty="0"/>
              <a:t> </a:t>
            </a:r>
            <a:r>
              <a:rPr lang="en-US" sz="3200" dirty="0" err="1"/>
              <a:t>seçmelidir</a:t>
            </a:r>
            <a:r>
              <a:rPr lang="en-U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Temsilci</a:t>
            </a:r>
            <a:r>
              <a:rPr lang="en-US" sz="3200" dirty="0"/>
              <a:t> </a:t>
            </a:r>
            <a:r>
              <a:rPr lang="en-US" sz="3200" dirty="0" err="1"/>
              <a:t>gelecekte</a:t>
            </a:r>
            <a:r>
              <a:rPr lang="en-US" sz="3200" dirty="0"/>
              <a:t> </a:t>
            </a:r>
            <a:r>
              <a:rPr lang="en-US" sz="3200" dirty="0" err="1"/>
              <a:t>daha</a:t>
            </a:r>
            <a:r>
              <a:rPr lang="en-US" sz="3200" dirty="0"/>
              <a:t> iyi </a:t>
            </a:r>
            <a:r>
              <a:rPr lang="en-US" sz="3200" dirty="0" err="1"/>
              <a:t>eylem</a:t>
            </a:r>
            <a:r>
              <a:rPr lang="en-US" sz="3200" dirty="0"/>
              <a:t> </a:t>
            </a:r>
            <a:r>
              <a:rPr lang="en-US" sz="3200" dirty="0" err="1"/>
              <a:t>seçimleri</a:t>
            </a:r>
            <a:r>
              <a:rPr lang="en-US" sz="3200" dirty="0"/>
              <a:t> </a:t>
            </a:r>
            <a:r>
              <a:rPr lang="en-US" sz="3200" dirty="0" err="1"/>
              <a:t>yapabilmek</a:t>
            </a:r>
            <a:r>
              <a:rPr lang="en-US" sz="3200" dirty="0"/>
              <a:t> </a:t>
            </a:r>
            <a:r>
              <a:rPr lang="en-US" sz="3200" dirty="0" err="1"/>
              <a:t>için</a:t>
            </a:r>
            <a:r>
              <a:rPr lang="en-US" sz="3200" dirty="0"/>
              <a:t> </a:t>
            </a:r>
            <a:r>
              <a:rPr lang="en-US" sz="3200" dirty="0" err="1"/>
              <a:t>eylemleri</a:t>
            </a:r>
            <a:r>
              <a:rPr lang="en-US" sz="3200" dirty="0"/>
              <a:t> </a:t>
            </a:r>
            <a:r>
              <a:rPr lang="en-US" sz="3200" dirty="0" err="1"/>
              <a:t>araştırmalıdır</a:t>
            </a:r>
            <a:r>
              <a:rPr lang="en-US" sz="32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err="1"/>
              <a:t>Keşif</a:t>
            </a:r>
            <a:r>
              <a:rPr lang="en-US" sz="3200" dirty="0"/>
              <a:t> </a:t>
            </a:r>
            <a:r>
              <a:rPr lang="en-US" sz="3200" dirty="0" err="1"/>
              <a:t>ve</a:t>
            </a:r>
            <a:r>
              <a:rPr lang="en-US" sz="3200" dirty="0"/>
              <a:t> </a:t>
            </a:r>
            <a:r>
              <a:rPr lang="en-US" sz="3200" dirty="0" err="1"/>
              <a:t>kullanım</a:t>
            </a:r>
            <a:r>
              <a:rPr lang="en-US" sz="3200" dirty="0"/>
              <a:t> </a:t>
            </a:r>
            <a:r>
              <a:rPr lang="en-US" sz="3200" dirty="0" err="1"/>
              <a:t>arasındaki</a:t>
            </a:r>
            <a:r>
              <a:rPr lang="en-US" sz="3200" dirty="0"/>
              <a:t> </a:t>
            </a:r>
            <a:r>
              <a:rPr lang="en-US" sz="3200" dirty="0" err="1"/>
              <a:t>denge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453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DB26C0-3F57-C6D0-5A54-9888B5EC89D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1038606" cy="485393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Pekiştirmeli</a:t>
            </a:r>
            <a:r>
              <a:rPr lang="en-US" sz="3600" dirty="0"/>
              <a:t> </a:t>
            </a:r>
            <a:r>
              <a:rPr lang="en-US" sz="3600" dirty="0" err="1"/>
              <a:t>öğrenme</a:t>
            </a:r>
            <a:r>
              <a:rPr lang="en-US" sz="3600" dirty="0"/>
              <a:t> </a:t>
            </a:r>
            <a:r>
              <a:rPr lang="en-US" sz="3600" dirty="0" err="1"/>
              <a:t>sistemlerinin</a:t>
            </a:r>
            <a:r>
              <a:rPr lang="en-US" sz="3600" dirty="0"/>
              <a:t> 4 ana </a:t>
            </a:r>
            <a:r>
              <a:rPr lang="en-US" sz="3600" dirty="0" err="1"/>
              <a:t>unsuru</a:t>
            </a:r>
            <a:r>
              <a:rPr lang="en-US" sz="3600" dirty="0"/>
              <a:t> </a:t>
            </a:r>
            <a:r>
              <a:rPr lang="tr-TR" sz="3600" dirty="0"/>
              <a:t>  </a:t>
            </a:r>
            <a:r>
              <a:rPr lang="en-US" sz="3600" dirty="0" err="1"/>
              <a:t>vardır</a:t>
            </a:r>
            <a:r>
              <a:rPr lang="en-US" sz="3600" dirty="0"/>
              <a:t>:</a:t>
            </a:r>
            <a:endParaRPr lang="tr-TR" sz="3600" dirty="0"/>
          </a:p>
          <a:p>
            <a:endParaRPr lang="en-US" sz="3600" dirty="0"/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Policy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Reward signal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Value function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Optional model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751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Signal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B1F045-3644-F5DA-70C1-058204BC7E9F}"/>
              </a:ext>
            </a:extLst>
          </p:cNvPr>
          <p:cNvSpPr>
            <a:spLocks noGrp="1"/>
          </p:cNvSpPr>
          <p:nvPr/>
        </p:nvSpPr>
        <p:spPr>
          <a:xfrm>
            <a:off x="287872" y="894817"/>
            <a:ext cx="11614670" cy="506995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Ödül</a:t>
            </a:r>
            <a:r>
              <a:rPr lang="en-US" sz="2400" dirty="0"/>
              <a:t> </a:t>
            </a:r>
            <a:r>
              <a:rPr lang="en-US" sz="2400" dirty="0" err="1"/>
              <a:t>sinyali</a:t>
            </a:r>
            <a:r>
              <a:rPr lang="en-US" sz="2400" dirty="0"/>
              <a:t> </a:t>
            </a:r>
            <a:r>
              <a:rPr lang="en-US" sz="2400" dirty="0" err="1"/>
              <a:t>hedefi</a:t>
            </a:r>
            <a:r>
              <a:rPr lang="en-US" sz="2400" dirty="0"/>
              <a:t> </a:t>
            </a:r>
            <a:r>
              <a:rPr lang="en-US" sz="2400" dirty="0" err="1"/>
              <a:t>tanımlar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Her zaman </a:t>
            </a:r>
            <a:r>
              <a:rPr lang="en-US" sz="2400" dirty="0" err="1"/>
              <a:t>adımında</a:t>
            </a:r>
            <a:r>
              <a:rPr lang="en-US" sz="2400" dirty="0"/>
              <a:t> </a:t>
            </a:r>
            <a:r>
              <a:rPr lang="en-US" sz="2400" dirty="0" err="1"/>
              <a:t>ortam</a:t>
            </a:r>
            <a:r>
              <a:rPr lang="en-US" sz="2400" dirty="0"/>
              <a:t>, </a:t>
            </a:r>
            <a:r>
              <a:rPr lang="en-US" sz="2400" dirty="0" err="1"/>
              <a:t>takviyeli</a:t>
            </a:r>
            <a:r>
              <a:rPr lang="en-US" sz="2400" dirty="0"/>
              <a:t> </a:t>
            </a:r>
            <a:r>
              <a:rPr lang="en-US" sz="2400" dirty="0" err="1"/>
              <a:t>öğrenme</a:t>
            </a:r>
            <a:r>
              <a:rPr lang="en-US" sz="2400" dirty="0"/>
              <a:t> </a:t>
            </a:r>
            <a:r>
              <a:rPr lang="en-US" sz="2400" dirty="0" err="1"/>
              <a:t>aracısına</a:t>
            </a:r>
            <a:r>
              <a:rPr lang="en-US" sz="2400" dirty="0"/>
              <a:t> </a:t>
            </a:r>
            <a:r>
              <a:rPr lang="en-US" sz="2400" dirty="0" err="1"/>
              <a:t>ödül</a:t>
            </a:r>
            <a:r>
              <a:rPr lang="en-US" sz="2400" dirty="0"/>
              <a:t> </a:t>
            </a:r>
            <a:r>
              <a:rPr lang="en-US" sz="2400" dirty="0" err="1"/>
              <a:t>adı</a:t>
            </a:r>
            <a:r>
              <a:rPr lang="en-US" sz="2400" dirty="0"/>
              <a:t> </a:t>
            </a:r>
            <a:r>
              <a:rPr lang="en-US" sz="2400" dirty="0" err="1"/>
              <a:t>verilen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sayı</a:t>
            </a:r>
            <a:r>
              <a:rPr lang="en-US" sz="2400" dirty="0"/>
              <a:t> </a:t>
            </a:r>
            <a:r>
              <a:rPr lang="tr-TR" sz="2400" dirty="0"/>
              <a:t>        </a:t>
            </a:r>
            <a:r>
              <a:rPr lang="en-US" sz="2400" dirty="0" err="1"/>
              <a:t>gönderir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Temsilcinin</a:t>
            </a:r>
            <a:r>
              <a:rPr lang="en-US" sz="2400" dirty="0"/>
              <a:t> </a:t>
            </a:r>
            <a:r>
              <a:rPr lang="en-US" sz="2400" dirty="0" err="1"/>
              <a:t>amacı</a:t>
            </a:r>
            <a:r>
              <a:rPr lang="en-US" sz="2400" dirty="0"/>
              <a:t> </a:t>
            </a:r>
            <a:r>
              <a:rPr lang="en-US" sz="2400" dirty="0" err="1"/>
              <a:t>uzun</a:t>
            </a:r>
            <a:r>
              <a:rPr lang="en-US" sz="2400" dirty="0"/>
              <a:t> </a:t>
            </a:r>
            <a:r>
              <a:rPr lang="en-US" sz="2400" dirty="0" err="1"/>
              <a:t>vadede</a:t>
            </a:r>
            <a:r>
              <a:rPr lang="en-US" sz="2400" dirty="0"/>
              <a:t> </a:t>
            </a:r>
            <a:r>
              <a:rPr lang="en-US" sz="2400" dirty="0" err="1"/>
              <a:t>aldığı</a:t>
            </a:r>
            <a:r>
              <a:rPr lang="en-US" sz="2400" dirty="0"/>
              <a:t> </a:t>
            </a:r>
            <a:r>
              <a:rPr lang="en-US" sz="2400" dirty="0" err="1"/>
              <a:t>toplam</a:t>
            </a:r>
            <a:r>
              <a:rPr lang="en-US" sz="2400" dirty="0"/>
              <a:t> </a:t>
            </a:r>
            <a:r>
              <a:rPr lang="en-US" sz="2400" dirty="0" err="1"/>
              <a:t>ödülü</a:t>
            </a:r>
            <a:r>
              <a:rPr lang="en-US" sz="2400" dirty="0"/>
              <a:t> </a:t>
            </a:r>
            <a:r>
              <a:rPr lang="en-US" sz="2400" dirty="0" err="1"/>
              <a:t>maksimuma</a:t>
            </a:r>
            <a:r>
              <a:rPr lang="en-US" sz="2400" dirty="0"/>
              <a:t> </a:t>
            </a:r>
            <a:r>
              <a:rPr lang="en-US" sz="2400" dirty="0" err="1"/>
              <a:t>çıkarmaktır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/>
              <a:t>Ödül</a:t>
            </a:r>
            <a:r>
              <a:rPr lang="en-US" sz="2400" dirty="0"/>
              <a:t> </a:t>
            </a:r>
            <a:r>
              <a:rPr lang="en-US" sz="2400" dirty="0" err="1"/>
              <a:t>sinyali</a:t>
            </a:r>
            <a:r>
              <a:rPr lang="en-US" sz="2400" dirty="0"/>
              <a:t> </a:t>
            </a:r>
            <a:r>
              <a:rPr lang="en-US" sz="2400" dirty="0" err="1"/>
              <a:t>politikayı</a:t>
            </a:r>
            <a:r>
              <a:rPr lang="en-US" sz="2400" dirty="0"/>
              <a:t> </a:t>
            </a:r>
            <a:r>
              <a:rPr lang="en-US" sz="2400" dirty="0" err="1"/>
              <a:t>değiştirmek</a:t>
            </a:r>
            <a:r>
              <a:rPr lang="en-US" sz="2400" dirty="0"/>
              <a:t> </a:t>
            </a:r>
            <a:r>
              <a:rPr lang="en-US" sz="2400" dirty="0" err="1"/>
              <a:t>için</a:t>
            </a:r>
            <a:r>
              <a:rPr lang="en-US" sz="2400" dirty="0"/>
              <a:t> </a:t>
            </a:r>
            <a:r>
              <a:rPr lang="en-US" sz="2400" dirty="0" err="1"/>
              <a:t>kullanılır</a:t>
            </a:r>
            <a:endParaRPr lang="en-US" sz="24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9AA176C-D1DE-CF9B-9010-62D7BEA0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" t="5125" r="1350"/>
          <a:stretch/>
        </p:blipFill>
        <p:spPr>
          <a:xfrm>
            <a:off x="2206774" y="3423805"/>
            <a:ext cx="7200800" cy="26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58156EB-CF9A-3602-1A4F-3749143E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1881622"/>
            <a:ext cx="1149892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E0BDF58A-A25E-FCD0-854E-F1AD2701E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94" y="1341562"/>
            <a:ext cx="10856872" cy="3816424"/>
          </a:xfrm>
        </p:spPr>
      </p:pic>
    </p:spTree>
    <p:extLst>
      <p:ext uri="{BB962C8B-B14F-4D97-AF65-F5344CB8AC3E}">
        <p14:creationId xmlns:p14="http://schemas.microsoft.com/office/powerpoint/2010/main" val="173702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292C237-7A2F-85E1-4F33-C87AAAB1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75" y="19030"/>
            <a:ext cx="6046862" cy="320871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8F0EBD3-CB84-EE6D-3256-973FE94F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85" y="3141762"/>
            <a:ext cx="608520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2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Solution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DE1A40-4C0F-CBD1-D84B-A14F0FE1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189434"/>
            <a:ext cx="4457700" cy="18002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F507EBD-916D-2F10-97C1-7979C26E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80" y="2349674"/>
            <a:ext cx="804385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4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F73BB30-5D7D-E977-058C-7E26DB6D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2" y="189434"/>
            <a:ext cx="6070828" cy="28803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BBFD5EF-E3B4-541D-8E09-6D98D573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43" y="3240158"/>
            <a:ext cx="68675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4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Pekiştirmeli Öğrenme</a:t>
            </a:r>
            <a:br>
              <a:rPr lang="tr-TR" dirty="0"/>
            </a:br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</p:spTree>
    <p:extLst>
      <p:ext uri="{BB962C8B-B14F-4D97-AF65-F5344CB8AC3E}">
        <p14:creationId xmlns:p14="http://schemas.microsoft.com/office/powerpoint/2010/main" val="127500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Solution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698038-2F1A-900B-5E46-3B6A09D2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0" y="816123"/>
            <a:ext cx="8352928" cy="4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95B94B1-0914-401B-CD6B-ABD16247841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82638" y="816123"/>
            <a:ext cx="8229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lvl="2" eaLnBrk="1" hangingPunct="1"/>
            <a:endParaRPr lang="en-US" altLang="tr-TR" sz="18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E9E933B-47E6-55D7-E9DC-A74499D242F1}"/>
              </a:ext>
            </a:extLst>
          </p:cNvPr>
          <p:cNvSpPr txBox="1"/>
          <p:nvPr/>
        </p:nvSpPr>
        <p:spPr>
          <a:xfrm>
            <a:off x="334565" y="1053530"/>
            <a:ext cx="10873209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Q-Learning algoritması</a:t>
            </a:r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, pekiştirmeli öğrenmenin(</a:t>
            </a:r>
            <a:r>
              <a:rPr lang="tr-TR" b="0" i="0" dirty="0" err="1">
                <a:solidFill>
                  <a:srgbClr val="242424"/>
                </a:solidFill>
                <a:effectLst/>
                <a:latin typeface="source-serif-pro"/>
              </a:rPr>
              <a:t>reinforcement</a:t>
            </a:r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tr-TR" b="0" i="0" dirty="0" err="1">
                <a:solidFill>
                  <a:srgbClr val="242424"/>
                </a:solidFill>
                <a:effectLst/>
                <a:latin typeface="source-serif-pro"/>
              </a:rPr>
              <a:t>learning</a:t>
            </a:r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) en çok bilinen algoritmalarındandır. Algoritmadaki temel amaç bir sonraki hareketleri inceleyip yapacağı hareketlere göre kazanacağı ödülü görmek ve bu ödülü 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en </a:t>
            </a:r>
            <a:r>
              <a:rPr lang="tr-TR" b="1" i="0" dirty="0" err="1">
                <a:solidFill>
                  <a:srgbClr val="242424"/>
                </a:solidFill>
                <a:effectLst/>
                <a:latin typeface="source-serif-pro"/>
              </a:rPr>
              <a:t>çoklayıp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 (</a:t>
            </a:r>
            <a:r>
              <a:rPr lang="tr-TR" b="1" i="0" dirty="0" err="1">
                <a:solidFill>
                  <a:srgbClr val="242424"/>
                </a:solidFill>
                <a:effectLst/>
                <a:latin typeface="source-serif-pro"/>
              </a:rPr>
              <a:t>maximize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 buna göre hareket etmektir.</a:t>
            </a: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pPr algn="l"/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Ajanın ödül haritası, gitmesini istediğimiz ya da istemediğimiz yerler daha önceden bizim tarafımızdan belirlenir ve bu değerler 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ödül tablosuna (</a:t>
            </a:r>
            <a:r>
              <a:rPr lang="tr-TR" b="1" i="0" dirty="0" err="1">
                <a:solidFill>
                  <a:srgbClr val="242424"/>
                </a:solidFill>
                <a:effectLst/>
                <a:latin typeface="source-serif-pro"/>
              </a:rPr>
              <a:t>Reward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tr-TR" b="1" i="0" dirty="0" err="1">
                <a:solidFill>
                  <a:srgbClr val="242424"/>
                </a:solidFill>
                <a:effectLst/>
                <a:latin typeface="source-serif-pro"/>
              </a:rPr>
              <a:t>Table</a:t>
            </a:r>
            <a:r>
              <a:rPr lang="tr-TR" b="1" i="0" dirty="0">
                <a:solidFill>
                  <a:srgbClr val="242424"/>
                </a:solidFill>
                <a:effectLst/>
                <a:latin typeface="source-serif-pro"/>
              </a:rPr>
              <a:t>) </a:t>
            </a:r>
            <a:r>
              <a:rPr lang="tr-TR" b="0" i="0" dirty="0">
                <a:solidFill>
                  <a:srgbClr val="242424"/>
                </a:solidFill>
                <a:effectLst/>
                <a:latin typeface="source-serif-pro"/>
              </a:rPr>
              <a:t>yazılır. Ajanın tecrübeleri bu ödül tablosuna göre şekillenecektir.</a:t>
            </a:r>
          </a:p>
          <a:p>
            <a:br>
              <a:rPr lang="tr-TR" b="0" i="0" dirty="0">
                <a:effectLst/>
                <a:latin typeface="medium-content-sans-serif-font"/>
              </a:rPr>
            </a:br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>
              <a:solidFill>
                <a:srgbClr val="242424"/>
              </a:solidFill>
              <a:latin typeface="source-serif-pro"/>
            </a:endParaRPr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1F358E8-E2CB-990A-1414-4482EA33A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022" y="2573485"/>
            <a:ext cx="22860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4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2D0920-4E9E-1BCF-FBF7-0FED4ED5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78" y="1053530"/>
            <a:ext cx="8280920" cy="285275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E3EC0E4-9CAE-C181-092F-95144D2CE78C}"/>
              </a:ext>
            </a:extLst>
          </p:cNvPr>
          <p:cNvSpPr txBox="1"/>
          <p:nvPr/>
        </p:nvSpPr>
        <p:spPr>
          <a:xfrm>
            <a:off x="609521" y="4365898"/>
            <a:ext cx="10022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Q(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s,a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)” (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state,action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) dediğimiz değer bizim şu anda {bulunduğumuz, gideceğimiz} dizin</a:t>
            </a:r>
          </a:p>
          <a:p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 “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alpha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” dediğimiz değer öğrenme katsayısı (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learning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 rate),</a:t>
            </a:r>
          </a:p>
          <a:p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“R(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s,a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)” dediğimiz değer bizim {bulunduğumuz, gideceğimiz} ödül tablomuzdaki ödül değerimiz, “Gamma” değeri  indirim oranı, </a:t>
            </a:r>
          </a:p>
          <a:p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“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max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 (Q (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s’,a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’))” değeri ise gidebileceğimiz {</a:t>
            </a:r>
            <a:r>
              <a:rPr lang="tr-TR" b="0" i="1" dirty="0" err="1">
                <a:solidFill>
                  <a:srgbClr val="242424"/>
                </a:solidFill>
                <a:effectLst/>
                <a:latin typeface="source-serif-pro"/>
              </a:rPr>
              <a:t>gideceğimiz,gideceğimiz</a:t>
            </a:r>
            <a:r>
              <a:rPr lang="tr-TR" b="0" i="1" dirty="0">
                <a:solidFill>
                  <a:srgbClr val="242424"/>
                </a:solidFill>
                <a:effectLst/>
                <a:latin typeface="source-serif-pro"/>
              </a:rPr>
              <a:t> yerden gidebileceğimiz} yerlerin en yüksek Q değeridir.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46534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513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Algoritmamızı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çalıştırırken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karşımıza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çeşitli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çözümler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çıkacak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etmen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birden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fazla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yol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izleyecektir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Aralarında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iyisini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nasıl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bulacağız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? Bu,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bulgularımızı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verilen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tabloda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tablolaştırarak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yapılır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Q-Table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ortamdaki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her durum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iyi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eylemi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bulmamıza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yardımcı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olur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Gelecekte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beklenen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durumu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ödülü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elde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etmek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her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eyalette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Bellman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Denklemini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kullanırız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bunu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diğer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durumlarla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karşılaştırmak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tabloya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kaydederiz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17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51565E"/>
                </a:solidFill>
                <a:latin typeface="Roboto" panose="02000000000000000000" pitchFamily="2" charset="0"/>
              </a:rPr>
              <a:t>B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tr-TR" dirty="0">
                <a:solidFill>
                  <a:srgbClr val="51565E"/>
                </a:solidFill>
                <a:latin typeface="Roboto" panose="02000000000000000000" pitchFamily="2" charset="0"/>
              </a:rPr>
              <a:t>ajan 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oluşturalım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Bir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oluşturmak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atılan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adımlar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şunlardır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: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1: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Tüm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değerlerin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0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olarak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başlatıldığı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başlangıç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oluşturun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Başlangıçta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başladığımızda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tüm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durumların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ödüllerin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değerleri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0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olacaktır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Eylemleri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gerçekleştirmeyi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öğrenen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köpek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simülatörünü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gösteren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aşağıda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gösterilen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Tablosunu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düşünün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 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AFE0FA-50EA-2C49-F788-0D692610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902" y="4149874"/>
            <a:ext cx="4992585" cy="23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2: Bir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eylem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seçin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gerçekleştirin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Tablodaki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değerleri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güncelleyin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Bu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başlangıç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noktasıdır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Şu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ana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kadar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başka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işlem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yapmadık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Diyelim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ki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temsilcinin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başlangıçta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oturmasını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istiyoruz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öyle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oluyor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 Tablo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şu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şekilde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değişecek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: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1D0269-6CC8-012F-B062-F0B57DD0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6" y="3172828"/>
            <a:ext cx="5688632" cy="27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3: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Ödülün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alın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Bellman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Denklemini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kullanarak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hesaplayın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Gerçekleştirilen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eylem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asıl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ödülün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Q( S, A )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değerini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hesaplamamız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gerekir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51937D-C151-71C5-D246-1705F125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22" y="2399825"/>
            <a:ext cx="6400920" cy="29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5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Adım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4: Tablo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dolana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veya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bölüm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bitene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kadar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aynı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işleme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devam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edin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tr-TR" dirty="0">
                <a:solidFill>
                  <a:srgbClr val="51565E"/>
                </a:solidFill>
                <a:latin typeface="Roboto" panose="02000000000000000000" pitchFamily="2" charset="0"/>
              </a:rPr>
              <a:t>Ajan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aksiyon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almaya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devam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eder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her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aksiyon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için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ödül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Q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değeri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hesaplanır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ve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tabloyu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günceller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Son Q-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Tablosu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BBA6D4-058D-4D15-2050-B70871FB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0" y="3035865"/>
            <a:ext cx="5773717" cy="28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7137F5B-9E3F-173D-381D-0CB33EDC4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134" y="895517"/>
            <a:ext cx="2343150" cy="215265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4B506673-8D4E-A55D-6BEB-3383534F095F}"/>
              </a:ext>
            </a:extLst>
          </p:cNvPr>
          <p:cNvSpPr txBox="1"/>
          <p:nvPr/>
        </p:nvSpPr>
        <p:spPr>
          <a:xfrm>
            <a:off x="4655046" y="3310837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/>
              <a:t>α</a:t>
            </a:r>
            <a:r>
              <a:rPr lang="tr-TR" dirty="0"/>
              <a:t>=0.7  </a:t>
            </a:r>
            <a:r>
              <a:rPr lang="el-GR" dirty="0"/>
              <a:t>γ</a:t>
            </a:r>
            <a:r>
              <a:rPr lang="tr-TR" dirty="0"/>
              <a:t>=0.8</a:t>
            </a:r>
          </a:p>
        </p:txBody>
      </p:sp>
      <p:pic>
        <p:nvPicPr>
          <p:cNvPr id="15" name="Picture 5" descr="txp_fig">
            <a:extLst>
              <a:ext uri="{FF2B5EF4-FFF2-40B4-BE49-F238E27FC236}">
                <a16:creationId xmlns:a16="http://schemas.microsoft.com/office/drawing/2014/main" id="{38BBB8CA-6B08-EBFA-7D83-3DD04D2BEA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5330115"/>
            <a:ext cx="7340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3DD0378-5F87-C809-4B49-077323E46337}"/>
              </a:ext>
            </a:extLst>
          </p:cNvPr>
          <p:cNvSpPr txBox="1"/>
          <p:nvPr/>
        </p:nvSpPr>
        <p:spPr>
          <a:xfrm>
            <a:off x="9047534" y="417576"/>
            <a:ext cx="951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2F253B2-1E95-EF9F-F756-4361E63AD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1070" y="871799"/>
            <a:ext cx="2743200" cy="224790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B7B220D-E718-73E7-FEDF-D6EB5F0EAB64}"/>
              </a:ext>
            </a:extLst>
          </p:cNvPr>
          <p:cNvSpPr txBox="1"/>
          <p:nvPr/>
        </p:nvSpPr>
        <p:spPr>
          <a:xfrm>
            <a:off x="5766706" y="417576"/>
            <a:ext cx="155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Reward</a:t>
            </a:r>
            <a:r>
              <a:rPr lang="tr-TR" dirty="0"/>
              <a:t> </a:t>
            </a:r>
            <a:r>
              <a:rPr lang="tr-TR" dirty="0" err="1"/>
              <a:t>Table</a:t>
            </a:r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CDBFED1E-4577-DEA2-BA07-9693B846C26B}"/>
              </a:ext>
            </a:extLst>
          </p:cNvPr>
          <p:cNvSpPr txBox="1"/>
          <p:nvPr/>
        </p:nvSpPr>
        <p:spPr>
          <a:xfrm>
            <a:off x="4542793" y="3975132"/>
            <a:ext cx="20131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Find</a:t>
            </a:r>
            <a:r>
              <a:rPr lang="tr-TR" dirty="0"/>
              <a:t> final Q-</a:t>
            </a:r>
            <a:r>
              <a:rPr lang="tr-TR" dirty="0" err="1"/>
              <a:t>table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334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E3B99FE0-5889-B015-5A5D-92A26E891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77" y="1197546"/>
            <a:ext cx="5086350" cy="16668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469A031-7E5D-8327-B291-BA161916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398" y="2145706"/>
            <a:ext cx="24860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06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Pekiştirmeli Öğrenme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BEEEFD-7CCF-D27D-3EA8-615DE726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682" y="1826678"/>
            <a:ext cx="9019048" cy="4142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2113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5135E54-75E6-7EFB-1378-18AF6854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062" y="909514"/>
            <a:ext cx="4714875" cy="1752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3A8D693-5271-EBEB-B4D1-609BB5B2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361" y="2133650"/>
            <a:ext cx="2514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5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Pekiştirmeli Öğrenme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26AD0BC-2F60-65C9-D84E-86433AA7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8241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4" name="U-Turn Arrow 11">
            <a:extLst>
              <a:ext uri="{FF2B5EF4-FFF2-40B4-BE49-F238E27FC236}">
                <a16:creationId xmlns:a16="http://schemas.microsoft.com/office/drawing/2014/main" id="{3EB2EE80-E387-3DEA-9E35-CF55F37A47F0}"/>
              </a:ext>
            </a:extLst>
          </p:cNvPr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U-Turn Arrow 10">
            <a:extLst>
              <a:ext uri="{FF2B5EF4-FFF2-40B4-BE49-F238E27FC236}">
                <a16:creationId xmlns:a16="http://schemas.microsoft.com/office/drawing/2014/main" id="{F13CBB53-E4A7-EAB2-1F6D-AF28C63824E6}"/>
              </a:ext>
            </a:extLst>
          </p:cNvPr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122511-AE8E-4B36-B46F-C667BC5F69D6}"/>
              </a:ext>
            </a:extLst>
          </p:cNvPr>
          <p:cNvSpPr txBox="1">
            <a:spLocks noChangeArrowheads="1"/>
          </p:cNvSpPr>
          <p:nvPr/>
        </p:nvSpPr>
        <p:spPr>
          <a:xfrm>
            <a:off x="910629" y="4419600"/>
            <a:ext cx="9857795" cy="2057401"/>
          </a:xfrm>
          <a:prstGeom prst="rect">
            <a:avLst/>
          </a:prstGeom>
        </p:spPr>
        <p:txBody>
          <a:bodyPr vert="horz" lIns="99569" tIns="49785" rIns="99569" bIns="49785" rtlCol="0">
            <a:normAutofit fontScale="85000"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Temel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fikir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Ödül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şeklinde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geri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bildirim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tr-TR" sz="2800" dirty="0">
                <a:latin typeface="Calibri"/>
                <a:ea typeface="ＭＳ Ｐゴシック" pitchFamily="34" charset="-128"/>
                <a:cs typeface="Calibri"/>
              </a:rPr>
              <a:t>alma</a:t>
            </a: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tr-TR" sz="2800" dirty="0">
                <a:latin typeface="Calibri"/>
                <a:ea typeface="ＭＳ Ｐゴシック" pitchFamily="34" charset="-128"/>
                <a:cs typeface="Calibri"/>
              </a:rPr>
              <a:t>ajanın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faydası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ödül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fonksiyonu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tarafından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tanımlanır</a:t>
            </a: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Beklenen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ödülleri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en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üst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düzeye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çıkaracak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şekilde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hareket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etmeli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(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öğrenmeli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Tüm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öğrenmeler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sonuçların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gözlemlenen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örneklerine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</a:t>
            </a:r>
            <a:r>
              <a:rPr lang="en-US" sz="2800" dirty="0" err="1">
                <a:latin typeface="Calibri"/>
                <a:ea typeface="ＭＳ Ｐゴシック" pitchFamily="34" charset="-128"/>
                <a:cs typeface="Calibri"/>
              </a:rPr>
              <a:t>dayanmaktadır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FAE8694-BF4A-4901-9FB6-1E90AE3A57FA}"/>
              </a:ext>
            </a:extLst>
          </p:cNvPr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9" name="Trapezoid 9">
            <a:extLst>
              <a:ext uri="{FF2B5EF4-FFF2-40B4-BE49-F238E27FC236}">
                <a16:creationId xmlns:a16="http://schemas.microsoft.com/office/drawing/2014/main" id="{977B98C8-C1EC-FEB6-BA9A-BCB950C67B2D}"/>
              </a:ext>
            </a:extLst>
          </p:cNvPr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0147522-84B8-A46A-AD6A-A7399D966452}"/>
              </a:ext>
            </a:extLst>
          </p:cNvPr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EBC52E85-AD18-1C99-6682-52A85A6CD6B6}"/>
              </a:ext>
            </a:extLst>
          </p:cNvPr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69948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BE05618-50D2-ABCA-1DEF-BC8C6119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1563868"/>
            <a:ext cx="5108941" cy="46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493322-AC9D-3E2E-0EAF-189EBA3C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1384787"/>
            <a:ext cx="5616624" cy="52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2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7147D2-7FFF-E4BB-E134-AE60DE6E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1629594"/>
            <a:ext cx="7534027" cy="47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DA849B-EC4B-6F8C-77EF-B8A331AB4FD7}"/>
              </a:ext>
            </a:extLst>
          </p:cNvPr>
          <p:cNvSpPr txBox="1">
            <a:spLocks noChangeArrowheads="1"/>
          </p:cNvSpPr>
          <p:nvPr/>
        </p:nvSpPr>
        <p:spPr>
          <a:xfrm>
            <a:off x="550590" y="1701602"/>
            <a:ext cx="11398646" cy="424847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tr-TR" b="1" dirty="0"/>
              <a:t>Supervised learning</a:t>
            </a:r>
          </a:p>
          <a:p>
            <a:pPr lvl="1"/>
            <a:r>
              <a:rPr lang="en-US" altLang="tr-TR" dirty="0"/>
              <a:t>classification, regression</a:t>
            </a:r>
          </a:p>
          <a:p>
            <a:pPr lvl="1"/>
            <a:endParaRPr lang="en-US" altLang="tr-TR" dirty="0"/>
          </a:p>
          <a:p>
            <a:r>
              <a:rPr lang="en-US" altLang="tr-TR" b="1" dirty="0"/>
              <a:t>Unsupervised learning</a:t>
            </a:r>
          </a:p>
          <a:p>
            <a:pPr lvl="1"/>
            <a:r>
              <a:rPr lang="en-US" altLang="tr-TR" dirty="0"/>
              <a:t>clustering</a:t>
            </a:r>
          </a:p>
          <a:p>
            <a:pPr lvl="1"/>
            <a:endParaRPr lang="en-US" altLang="tr-TR" dirty="0"/>
          </a:p>
          <a:p>
            <a:r>
              <a:rPr lang="en-US" altLang="tr-TR" b="1" dirty="0"/>
              <a:t>Reinforcement learning</a:t>
            </a:r>
          </a:p>
          <a:p>
            <a:pPr lvl="1"/>
            <a:r>
              <a:rPr lang="en-US" altLang="tr-TR" dirty="0"/>
              <a:t>more general than supervised/unsupervised learning</a:t>
            </a:r>
          </a:p>
          <a:p>
            <a:pPr lvl="1"/>
            <a:r>
              <a:rPr lang="en-US" altLang="tr-TR" dirty="0"/>
              <a:t>learn from interaction w/ environment to achieve a goal</a:t>
            </a:r>
            <a:endParaRPr lang="en-US" altLang="tr-TR" dirty="0">
              <a:latin typeface="cmsy10" pitchFamily="34" charset="0"/>
            </a:endParaRPr>
          </a:p>
          <a:p>
            <a:pPr lvl="1"/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36534932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+1} + \gamma \max_a Q(s_{t+1},a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78"/>
  <p:tag name="PICTUREFILESIZE" val="3125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15963</TotalTime>
  <Words>757</Words>
  <Application>Microsoft Office PowerPoint</Application>
  <PresentationFormat>Özel</PresentationFormat>
  <Paragraphs>150</Paragraphs>
  <Slides>30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30</vt:i4>
      </vt:variant>
    </vt:vector>
  </HeadingPairs>
  <TitlesOfParts>
    <vt:vector size="41" baseType="lpstr">
      <vt:lpstr>Calibri Light</vt:lpstr>
      <vt:lpstr>Calibri</vt:lpstr>
      <vt:lpstr>Arial</vt:lpstr>
      <vt:lpstr>Noto Sans</vt:lpstr>
      <vt:lpstr>Roboto</vt:lpstr>
      <vt:lpstr>medium-content-sans-serif-font</vt:lpstr>
      <vt:lpstr>source-serif-pro</vt:lpstr>
      <vt:lpstr>굴림체</vt:lpstr>
      <vt:lpstr>cmsy10</vt:lpstr>
      <vt:lpstr>맑은 고딕</vt:lpstr>
      <vt:lpstr>Office 테마</vt:lpstr>
      <vt:lpstr>CENG401 MACHINE LEARNING  AND  ARTIFICIAL  INTELLIGENCE</vt:lpstr>
      <vt:lpstr>Pekiştirmeli Öğrenme Reinforcement Learning</vt:lpstr>
      <vt:lpstr>Pekiştirmeli Öğrenme</vt:lpstr>
      <vt:lpstr>Pekiştirmeli Öğrenme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Exploration versus Exploitation</vt:lpstr>
      <vt:lpstr>Reinforcement Learning Systems</vt:lpstr>
      <vt:lpstr>Reward Signal</vt:lpstr>
      <vt:lpstr>Value Function </vt:lpstr>
      <vt:lpstr>Bellman Equation</vt:lpstr>
      <vt:lpstr>Example </vt:lpstr>
      <vt:lpstr>Solution</vt:lpstr>
      <vt:lpstr>Example </vt:lpstr>
      <vt:lpstr>Solution</vt:lpstr>
      <vt:lpstr>Q-learning</vt:lpstr>
      <vt:lpstr>Q-learning</vt:lpstr>
      <vt:lpstr>How to Make a Q-Table?</vt:lpstr>
      <vt:lpstr>How to Make a Q-Table?</vt:lpstr>
      <vt:lpstr>How to Make a Q-Table?</vt:lpstr>
      <vt:lpstr>How to Make a Q-Table?</vt:lpstr>
      <vt:lpstr>How to Make a Q-Table?</vt:lpstr>
      <vt:lpstr>Q-table Example</vt:lpstr>
      <vt:lpstr>Q-table Example</vt:lpstr>
      <vt:lpstr>Q-table Example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muratsimsek003@gmail.com</cp:lastModifiedBy>
  <cp:revision>254</cp:revision>
  <dcterms:created xsi:type="dcterms:W3CDTF">2010-02-01T08:03:16Z</dcterms:created>
  <dcterms:modified xsi:type="dcterms:W3CDTF">2023-11-30T11:20:51Z</dcterms:modified>
  <cp:category>www.slidemembers.com</cp:category>
</cp:coreProperties>
</file>